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86" r:id="rId3"/>
    <p:sldId id="288" r:id="rId4"/>
    <p:sldId id="289" r:id="rId5"/>
    <p:sldId id="290" r:id="rId6"/>
    <p:sldId id="291" r:id="rId7"/>
    <p:sldId id="276" r:id="rId8"/>
    <p:sldId id="287" r:id="rId9"/>
    <p:sldId id="292" r:id="rId10"/>
    <p:sldId id="319" r:id="rId11"/>
  </p:sldIdLst>
  <p:sldSz cx="9144000" cy="6858000" type="screen4x3"/>
  <p:notesSz cx="6858000" cy="9144000"/>
  <p:embeddedFontLst>
    <p:embeddedFont>
      <p:font typeface="Franklin Gothic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 Condensed" panose="020B0604020202020204" charset="0"/>
      <p:regular r:id="rId21"/>
      <p:bold r:id="rId22"/>
      <p:italic r:id="rId23"/>
      <p:boldItalic r:id="rId24"/>
    </p:embeddedFont>
    <p:embeddedFont>
      <p:font typeface="Bebas Neue" panose="020B0604020202020204" charset="0"/>
      <p:regular r:id="rId25"/>
    </p:embeddedFont>
    <p:embeddedFont>
      <p:font typeface="Arial Unicode MS" panose="020B0604020202020204" pitchFamily="34" charset="-128"/>
      <p:regular r:id="rId26"/>
    </p:embeddedFont>
    <p:embeddedFont>
      <p:font typeface="Roboto Mon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08"/>
  </p:normalViewPr>
  <p:slideViewPr>
    <p:cSldViewPr snapToGrid="0" snapToObjects="1">
      <p:cViewPr varScale="1">
        <p:scale>
          <a:sx n="111" d="100"/>
          <a:sy n="111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1328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36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0">
  <p:cSld name="TITLE_3_4_1">
    <p:bg>
      <p:bgPr>
        <a:solidFill>
          <a:srgbClr val="73381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2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9" userDrawn="1">
  <p:cSld name="OBJECT_1_1_1_1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6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98506860-82C1-C742-81EF-95080A86BBF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4A14658D-FD9F-BB4B-A77B-73C0D1D76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A316BD60-F0BE-3240-8703-0B559F5F3285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0" userDrawn="1">
  <p:cSld name="OBJECT_1_1_1_1_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33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rgbClr val="733814"/>
              </a:gs>
              <a:gs pos="100000">
                <a:srgbClr val="73381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8174ED3F-1A75-2247-B499-0A503303BF08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B1904159-2F0A-BE4F-A26F-DFF874DBEB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A041B705-E896-4244-BEA1-894067D09E3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68" r:id="rId4"/>
    <p:sldLayoutId id="2147483669" r:id="rId5"/>
    <p:sldLayoutId id="2147483678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cXQDYVRCVA" TargetMode="External"/><Relationship Id="rId2" Type="http://schemas.openxmlformats.org/officeDocument/2006/relationships/hyperlink" Target="5.1.4-PLANTILLA-Informe%20ERS.docx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0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26.tiff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1.png"/><Relationship Id="rId2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ESPECIFICACIÓN DE REQUISITOS DE SOFTWARE</a:t>
            </a:r>
            <a:endParaRPr sz="54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PRY1111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xmlns="" id="{28E8A1AC-1C7C-AF49-AF06-F41358772F72}"/>
              </a:ext>
            </a:extLst>
          </p:cNvPr>
          <p:cNvSpPr/>
          <p:nvPr/>
        </p:nvSpPr>
        <p:spPr>
          <a:xfrm>
            <a:off x="294149" y="4462537"/>
            <a:ext cx="8555700" cy="21827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71DCFFB2-9AD1-704E-96BD-9E25D01600D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915150" y="6356351"/>
            <a:ext cx="2057400" cy="36510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21BE33DD-E9D8-DB4D-9779-5A86C4A348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233037"/>
            <a:ext cx="8023225" cy="665749"/>
          </a:xfrm>
        </p:spPr>
        <p:txBody>
          <a:bodyPr/>
          <a:lstStyle/>
          <a:p>
            <a:r>
              <a:rPr lang="es-ES_tradnl" dirty="0"/>
              <a:t>INFORME ERS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50BC02-FE4E-1148-8346-BA2C94E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APLICANDO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C712A0F3-C916-8340-8E36-711843FF9452}"/>
              </a:ext>
            </a:extLst>
          </p:cNvPr>
          <p:cNvSpPr txBox="1">
            <a:spLocks/>
          </p:cNvSpPr>
          <p:nvPr/>
        </p:nvSpPr>
        <p:spPr>
          <a:xfrm>
            <a:off x="294148" y="2015944"/>
            <a:ext cx="8555700" cy="21827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r>
              <a:rPr lang="es-ES" sz="2400" dirty="0">
                <a:solidFill>
                  <a:schemeClr val="bg1"/>
                </a:solidFill>
              </a:rPr>
              <a:t>Llegó el momento de consolidar todo lo trabajado durante el semestre. Para eso te facilitamos una </a:t>
            </a:r>
            <a:r>
              <a:rPr lang="es-ES" sz="24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PLANTILLA</a:t>
            </a:r>
            <a:r>
              <a:rPr lang="es-ES" sz="2400" dirty="0">
                <a:solidFill>
                  <a:schemeClr val="bg1"/>
                </a:solidFill>
              </a:rPr>
              <a:t> para completar el informe de Especificación de Requisitos de Software.</a:t>
            </a:r>
            <a:endParaRPr lang="es-CL" sz="2000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accent3"/>
              </a:buClr>
              <a:buFont typeface="Arial Unicode MS" panose="020B0604020202020204" pitchFamily="34" charset="-128"/>
              <a:buChar char="►"/>
            </a:pPr>
            <a:endParaRPr lang="es-ES_tradnl" sz="2000" b="1" dirty="0">
              <a:solidFill>
                <a:schemeClr val="bg1"/>
              </a:solidFill>
            </a:endParaRPr>
          </a:p>
        </p:txBody>
      </p:sp>
      <p:sp>
        <p:nvSpPr>
          <p:cNvPr id="13" name="Marcador de texto 1">
            <a:extLst>
              <a:ext uri="{FF2B5EF4-FFF2-40B4-BE49-F238E27FC236}">
                <a16:creationId xmlns:a16="http://schemas.microsoft.com/office/drawing/2014/main" xmlns="" id="{15350CB8-0A29-9C4D-9737-A247ECB4F277}"/>
              </a:ext>
            </a:extLst>
          </p:cNvPr>
          <p:cNvSpPr txBox="1">
            <a:spLocks/>
          </p:cNvSpPr>
          <p:nvPr/>
        </p:nvSpPr>
        <p:spPr>
          <a:xfrm>
            <a:off x="560387" y="4673850"/>
            <a:ext cx="6071576" cy="168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50800" indent="0" algn="just">
              <a:buNone/>
            </a:pPr>
            <a:r>
              <a:rPr lang="es-CL" sz="1800" dirty="0">
                <a:solidFill>
                  <a:schemeClr val="accent4"/>
                </a:solidFill>
              </a:rPr>
              <a:t>La agilidad plantea que se prefiere el software funcionando por sobre la documentación exautiva.</a:t>
            </a:r>
            <a:r>
              <a:rPr lang="es-ES_tradnl" sz="1800" dirty="0">
                <a:solidFill>
                  <a:schemeClr val="accent4"/>
                </a:solidFill>
              </a:rPr>
              <a:t> Sin embargo si hay algo en común en los distintos estilos de proyecto es la colaboración y el trabajo en equipo. Te invitamos a revisar </a:t>
            </a:r>
            <a:r>
              <a:rPr lang="es-ES_tradnl" sz="18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como crear entendimiento compartido</a:t>
            </a:r>
            <a:r>
              <a:rPr lang="es-ES_tradnl" sz="1800" dirty="0">
                <a:solidFill>
                  <a:schemeClr val="accent4"/>
                </a:solidFill>
              </a:rPr>
              <a:t> para apoyar a tu equipo en la recta final de este semestre</a:t>
            </a:r>
            <a:endParaRPr lang="es-CL" sz="1800" dirty="0">
              <a:solidFill>
                <a:schemeClr val="accent4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5AB23058-51CB-CC48-9841-ECCD10FF5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620" y="4472930"/>
            <a:ext cx="2216572" cy="21761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1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IMPORTANCIA DE LA DOCUMENTACIÓN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689B82D3-0B42-F84C-946D-0F1EFA337693}"/>
              </a:ext>
            </a:extLst>
          </p:cNvPr>
          <p:cNvSpPr/>
          <p:nvPr/>
        </p:nvSpPr>
        <p:spPr>
          <a:xfrm>
            <a:off x="2331076" y="1606004"/>
            <a:ext cx="6299354" cy="1021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El documentar las etapas de un proyecto nos permite ilustrar los pasos a seguir y los elementos que participen en ello. Esto permitirá eliminar ambigüedades en el proyecto.</a:t>
            </a:r>
          </a:p>
        </p:txBody>
      </p:sp>
      <p:pic>
        <p:nvPicPr>
          <p:cNvPr id="7" name="Picture 2" descr="Icon Pasos, Icono De Los Zapatos, Zapatos, Pasos">
            <a:extLst>
              <a:ext uri="{FF2B5EF4-FFF2-40B4-BE49-F238E27FC236}">
                <a16:creationId xmlns:a16="http://schemas.microsoft.com/office/drawing/2014/main" xmlns="" id="{7689C0F1-C4CF-5A4A-8347-B35CA31E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597">
            <a:off x="660049" y="1479263"/>
            <a:ext cx="1230268" cy="1230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xmlns="" id="{CE9EB9B5-D623-AF4F-AF75-FF73E0B3DC6D}"/>
              </a:ext>
            </a:extLst>
          </p:cNvPr>
          <p:cNvSpPr/>
          <p:nvPr/>
        </p:nvSpPr>
        <p:spPr>
          <a:xfrm>
            <a:off x="857903" y="3685265"/>
            <a:ext cx="5395087" cy="71508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Pone en común los diferentes puntos de vista de los interesados, enriqueciendo los resultados del proyecto</a:t>
            </a:r>
          </a:p>
        </p:txBody>
      </p:sp>
      <p:pic>
        <p:nvPicPr>
          <p:cNvPr id="9" name="Picture 4" descr="Comentarios, Grupo, La Comunicación, Opinión, Examen">
            <a:extLst>
              <a:ext uri="{FF2B5EF4-FFF2-40B4-BE49-F238E27FC236}">
                <a16:creationId xmlns:a16="http://schemas.microsoft.com/office/drawing/2014/main" xmlns="" id="{7786EAB7-7B46-CF45-8CDF-CB6C66CC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95" y="3167603"/>
            <a:ext cx="2215235" cy="1476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render, Escuela, Usb, Enchufe, Electrónica">
            <a:extLst>
              <a:ext uri="{FF2B5EF4-FFF2-40B4-BE49-F238E27FC236}">
                <a16:creationId xmlns:a16="http://schemas.microsoft.com/office/drawing/2014/main" xmlns="" id="{A3B2D442-D6E2-774B-8174-364B2359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8" y="5355028"/>
            <a:ext cx="2373225" cy="105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xmlns="" id="{8AC2DFBA-A213-E148-B5EF-D2976D5AED2C}"/>
              </a:ext>
            </a:extLst>
          </p:cNvPr>
          <p:cNvSpPr/>
          <p:nvPr/>
        </p:nvSpPr>
        <p:spPr>
          <a:xfrm>
            <a:off x="3065172" y="5225041"/>
            <a:ext cx="5695506" cy="132802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Permite generar un conocimiento del proyecto para actores que se incorporen en etapas futuras. Con la documentación podrán saber muchos aspectos técnicos que se ejecutaron en los procesos anteriores.</a:t>
            </a:r>
          </a:p>
        </p:txBody>
      </p:sp>
    </p:spTree>
    <p:extLst>
      <p:ext uri="{BB962C8B-B14F-4D97-AF65-F5344CB8AC3E}">
        <p14:creationId xmlns:p14="http://schemas.microsoft.com/office/powerpoint/2010/main" val="192080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C4F5B0B-BE9D-4C44-9F9D-D527CB8B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IMPORTANCIA DE LA DOCUMENTACIÓN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xmlns="" id="{0DA61A0E-79B5-5749-BEFB-723C57C6DD0A}"/>
              </a:ext>
            </a:extLst>
          </p:cNvPr>
          <p:cNvSpPr/>
          <p:nvPr/>
        </p:nvSpPr>
        <p:spPr>
          <a:xfrm>
            <a:off x="2372855" y="1296937"/>
            <a:ext cx="6268870" cy="2247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La comunicación es un elemento importante dentro de un proyecto. Pero es relevante que exista un método estandarizado de comunicación que elimine frases como: </a:t>
            </a:r>
            <a:r>
              <a:rPr lang="es-CL" sz="1800" i="1" dirty="0">
                <a:latin typeface="Calibri" panose="020F0502020204030204" pitchFamily="34" charset="0"/>
                <a:cs typeface="Calibri" panose="020F0502020204030204" pitchFamily="34" charset="0"/>
              </a:rPr>
              <a:t>“pero si te lo dije” 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s-CL" sz="1800" i="1" dirty="0">
                <a:latin typeface="Calibri" panose="020F0502020204030204" pitchFamily="34" charset="0"/>
                <a:cs typeface="Calibri" panose="020F0502020204030204" pitchFamily="34" charset="0"/>
              </a:rPr>
              <a:t>“Te acuerdas de lo conversado hace un mes atrás”</a:t>
            </a:r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. Si todo lo acordado se registrado quedará establecido como aprobado por todas las partes. Por ello, la documentación es un excelente canal de comunicación </a:t>
            </a:r>
            <a:endParaRPr lang="es-CL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xmlns="" id="{AC8A8CE6-48E1-E04B-BAFE-1305B19B35BC}"/>
              </a:ext>
            </a:extLst>
          </p:cNvPr>
          <p:cNvSpPr/>
          <p:nvPr/>
        </p:nvSpPr>
        <p:spPr>
          <a:xfrm>
            <a:off x="355333" y="3834408"/>
            <a:ext cx="6717007" cy="13280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La contingencia ante problemas que puedan ocurrir durante y después de la entrega del proyecto se puede transformar en algo catastrófico si no hubo documentación. Al documentar podemos generar planes de acción para inconvenientes que puedan suceder.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xmlns="" id="{75B6E071-0459-3441-BFE3-D1C6DB2BBD8B}"/>
              </a:ext>
            </a:extLst>
          </p:cNvPr>
          <p:cNvSpPr/>
          <p:nvPr/>
        </p:nvSpPr>
        <p:spPr>
          <a:xfrm>
            <a:off x="2021982" y="5541371"/>
            <a:ext cx="6619743" cy="71508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Elaborar un proyecto con toda la documentación correspondiente, demostrará un trabajo serio por parte del equipo de desarrollo.</a:t>
            </a:r>
          </a:p>
        </p:txBody>
      </p:sp>
      <p:pic>
        <p:nvPicPr>
          <p:cNvPr id="7" name="Picture 2" descr="Comunicación, Teléfono, Llame, Mensaje">
            <a:extLst>
              <a:ext uri="{FF2B5EF4-FFF2-40B4-BE49-F238E27FC236}">
                <a16:creationId xmlns:a16="http://schemas.microsoft.com/office/drawing/2014/main" xmlns="" id="{2885951B-88D7-8344-96D6-840BF4026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4" y="1724291"/>
            <a:ext cx="1862797" cy="186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eguntas, Respuestas, Signo De Interrogación">
            <a:extLst>
              <a:ext uri="{FF2B5EF4-FFF2-40B4-BE49-F238E27FC236}">
                <a16:creationId xmlns:a16="http://schemas.microsoft.com/office/drawing/2014/main" xmlns="" id="{763C33A0-5F14-DA43-B495-E1EB51704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41" y="3724667"/>
            <a:ext cx="1569384" cy="156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ombres, Puzzle, Cooperación, Equipo, Grupo, Personal">
            <a:extLst>
              <a:ext uri="{FF2B5EF4-FFF2-40B4-BE49-F238E27FC236}">
                <a16:creationId xmlns:a16="http://schemas.microsoft.com/office/drawing/2014/main" xmlns="" id="{1A467E87-959A-2746-87A0-66C33AD4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33" y="5389689"/>
            <a:ext cx="1475729" cy="120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3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6146E69A-F66C-0946-B672-01470C4E3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MX" dirty="0"/>
              <a:t>La documentación sirve como información escrita sobre definición de requerimientos, especificaciones generales del sistema, especificación de cada componente y los planes integrales de prueba y mantenimiento.</a:t>
            </a:r>
          </a:p>
          <a:p>
            <a:pPr algn="just"/>
            <a:r>
              <a:rPr lang="es-MX" dirty="0"/>
              <a:t>Las herramientas de gestión de configuración también son de gran utilidad en la documentación del software.</a:t>
            </a:r>
          </a:p>
          <a:p>
            <a:pPr algn="just"/>
            <a:r>
              <a:rPr lang="es-MX" dirty="0"/>
              <a:t>La documentación la podemos categorizar en dos grandes conjuntos:</a:t>
            </a:r>
          </a:p>
          <a:p>
            <a:pPr lvl="1" algn="just"/>
            <a:r>
              <a:rPr lang="es-MX" dirty="0"/>
              <a:t>Documentación para desarrolladores</a:t>
            </a:r>
          </a:p>
          <a:p>
            <a:pPr lvl="1" algn="just"/>
            <a:r>
              <a:rPr lang="es-MX" dirty="0"/>
              <a:t>Documentación para usuarios finales</a:t>
            </a:r>
            <a:endParaRPr lang="es-CL" dirty="0"/>
          </a:p>
          <a:p>
            <a:pPr algn="just"/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4D1E7E4-5BE7-F949-B872-107F6AF4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071" y="212725"/>
            <a:ext cx="4570814" cy="813000"/>
          </a:xfrm>
        </p:spPr>
        <p:txBody>
          <a:bodyPr/>
          <a:lstStyle/>
          <a:p>
            <a:r>
              <a:rPr lang="es-CL" sz="3200" dirty="0"/>
              <a:t>¿PORQUÉ DOCUMENTAR?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52BE0AE-E674-AF45-ADEC-5D177603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941" y="5045566"/>
            <a:ext cx="4134117" cy="16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D3FF6C5-7824-8D4E-BB23-F7DF295B2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456431"/>
          </a:xfrm>
        </p:spPr>
        <p:txBody>
          <a:bodyPr/>
          <a:lstStyle/>
          <a:p>
            <a:pPr algn="just"/>
            <a:r>
              <a:rPr lang="es-MX" dirty="0"/>
              <a:t>La importancia de la documentación para desarrolladores radica en el hecho de que contiene información sobre las operaciones del sistema de software.</a:t>
            </a:r>
          </a:p>
          <a:p>
            <a:pPr algn="just"/>
            <a:r>
              <a:rPr lang="es-MX" dirty="0"/>
              <a:t>Esta información posibilita la reproducción del software o su adaptación para mantenimiento.</a:t>
            </a:r>
          </a:p>
          <a:p>
            <a:pPr algn="just"/>
            <a:r>
              <a:rPr lang="es-MX" dirty="0"/>
              <a:t>El tipo de información documentada suele valer muchísimo para la compañía de software.</a:t>
            </a:r>
          </a:p>
          <a:p>
            <a:pPr lvl="1" algn="just"/>
            <a:r>
              <a:rPr lang="es-MX" dirty="0"/>
              <a:t>Dicha información podría perderse si no se documenta, ya que los desarrolladores van y vienen</a:t>
            </a:r>
            <a:endParaRPr lang="es-CL" dirty="0"/>
          </a:p>
          <a:p>
            <a:pPr marL="50800" indent="0" algn="just">
              <a:buNone/>
            </a:pP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6CA5287-1E83-874A-B335-840924D1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DOCUMENTACIÓN PARA DESARROLLADORES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50242CE4-DFC1-4943-8552-699E2C1D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8" y="4675031"/>
            <a:ext cx="3244403" cy="21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8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137A1A1-5D4D-8E48-A5CA-E61DD9447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804161"/>
          </a:xfrm>
        </p:spPr>
        <p:txBody>
          <a:bodyPr/>
          <a:lstStyle/>
          <a:p>
            <a:pPr algn="just"/>
            <a:r>
              <a:rPr lang="es-MX" dirty="0"/>
              <a:t>Los manuales de usuario final facilitan la interacción de dicho usuario con la computadora.</a:t>
            </a:r>
          </a:p>
          <a:p>
            <a:pPr algn="just"/>
            <a:r>
              <a:rPr lang="es-MX" dirty="0"/>
              <a:t>Un manual de capacitación es un ejemplo de un manual orientado al usuario.</a:t>
            </a:r>
          </a:p>
          <a:p>
            <a:pPr lvl="1" algn="just"/>
            <a:r>
              <a:rPr lang="es-MX" dirty="0"/>
              <a:t>Reduce el tiempo de aprendizaje para el uso productivo del software, ahorrando al usuario final muchísimo dinero.</a:t>
            </a:r>
          </a:p>
          <a:p>
            <a:pPr algn="just"/>
            <a:r>
              <a:rPr lang="es-MX" dirty="0"/>
              <a:t>Los documentos del usuario final también pueden ser:</a:t>
            </a:r>
          </a:p>
          <a:p>
            <a:pPr lvl="1" algn="just"/>
            <a:r>
              <a:rPr lang="es-MX" dirty="0"/>
              <a:t>Un manual de referencia, que detalle el funcionamiento del sistema</a:t>
            </a:r>
          </a:p>
          <a:p>
            <a:pPr lvl="1" algn="just"/>
            <a:r>
              <a:rPr lang="es-MX" dirty="0"/>
              <a:t>Una guía para administradores de sistema, que detalle la forma de operar y dar mantenimiento al sistema.</a:t>
            </a:r>
            <a:endParaRPr lang="es-CL" dirty="0"/>
          </a:p>
          <a:p>
            <a:pPr marL="50800" indent="0" algn="just">
              <a:buNone/>
            </a:pP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BF319BD-586C-2448-A6C8-70C6DE50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DOCUMENTACIÓN PARA USUARIOS FINALES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DF4A3463-F025-1744-93F7-9A802822C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21"/>
          <a:stretch/>
        </p:blipFill>
        <p:spPr>
          <a:xfrm>
            <a:off x="3243866" y="4865352"/>
            <a:ext cx="2656268" cy="188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1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INFORME</a:t>
            </a:r>
            <a:br>
              <a:rPr lang="es-ES_tradnl" dirty="0"/>
            </a:br>
            <a:r>
              <a:rPr lang="es-ES_tradnl" dirty="0"/>
              <a:t>ERS</a:t>
            </a:r>
          </a:p>
        </p:txBody>
      </p:sp>
    </p:spTree>
    <p:extLst>
      <p:ext uri="{BB962C8B-B14F-4D97-AF65-F5344CB8AC3E}">
        <p14:creationId xmlns:p14="http://schemas.microsoft.com/office/powerpoint/2010/main" val="207252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arcador de texto 40">
            <a:extLst>
              <a:ext uri="{FF2B5EF4-FFF2-40B4-BE49-F238E27FC236}">
                <a16:creationId xmlns:a16="http://schemas.microsoft.com/office/drawing/2014/main" xmlns="" id="{AD872690-C9D7-A44E-92BB-C5E841883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CL" sz="2000" dirty="0"/>
              <a:t>El documento de requerimientos de software, es el lugar donde se da descripción a las características y requisitos de un software, producto, programa o conjunto de programas.</a:t>
            </a:r>
          </a:p>
          <a:p>
            <a:pPr algn="just"/>
            <a:r>
              <a:rPr lang="es-CL" sz="2000" dirty="0"/>
              <a:t>Los requisitos se expresan en lenguaje natural, sin consideraciones ni términos técnicos.</a:t>
            </a:r>
          </a:p>
          <a:p>
            <a:pPr algn="just"/>
            <a:r>
              <a:rPr lang="es-CL" sz="2000" dirty="0"/>
              <a:t>La especificación de requisitos de software es el resultado del levantamiento de información con el usuario o cliente del producto.</a:t>
            </a:r>
          </a:p>
          <a:p>
            <a:pPr lvl="1" algn="just"/>
            <a:r>
              <a:rPr lang="es-CL" sz="1800" dirty="0">
                <a:latin typeface="Calibri" panose="020F0502020204030204" pitchFamily="34" charset="0"/>
                <a:cs typeface="Calibri" panose="020F0502020204030204" pitchFamily="34" charset="0"/>
              </a:rPr>
              <a:t>Son un método para una comunicación más concisa y clara entre los encargados de desarrollar el software y el área de negocio o clientes que usaran el producto.</a:t>
            </a:r>
          </a:p>
          <a:p>
            <a:pPr algn="just"/>
            <a:r>
              <a:rPr lang="es-CL" sz="2000" dirty="0" smtClean="0"/>
              <a:t>El </a:t>
            </a:r>
            <a:r>
              <a:rPr lang="es-CL" sz="2000" dirty="0"/>
              <a:t>estándar </a:t>
            </a:r>
            <a:r>
              <a:rPr lang="es-CL" sz="2000" b="1" dirty="0"/>
              <a:t>IEEE 830 </a:t>
            </a:r>
            <a:r>
              <a:rPr lang="es-CL" sz="2000" dirty="0"/>
              <a:t>establece que la especificación de requisitos debe contener la descripción de la funcionalidad de la aplicación, relación con sistemas externos y requerimientos no funcionales como de rendimiento, disponibilidad, tiempos de respuesta, mantenibilidad entre otros.</a:t>
            </a:r>
            <a:endParaRPr lang="es-ES_tradn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3200" dirty="0"/>
              <a:t>QUÉ ES EL ERS</a:t>
            </a:r>
          </a:p>
        </p:txBody>
      </p:sp>
    </p:spTree>
    <p:extLst>
      <p:ext uri="{BB962C8B-B14F-4D97-AF65-F5344CB8AC3E}">
        <p14:creationId xmlns:p14="http://schemas.microsoft.com/office/powerpoint/2010/main" val="195597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áfico 33" descr="Papel">
            <a:extLst>
              <a:ext uri="{FF2B5EF4-FFF2-40B4-BE49-F238E27FC236}">
                <a16:creationId xmlns:a16="http://schemas.microsoft.com/office/drawing/2014/main" xmlns="" id="{5C959445-FB67-9C46-88E2-E20D2EA1D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69492" y="3028609"/>
            <a:ext cx="914400" cy="914400"/>
          </a:xfrm>
          <a:prstGeom prst="rect">
            <a:avLst/>
          </a:prstGeom>
        </p:spPr>
      </p:pic>
      <p:pic>
        <p:nvPicPr>
          <p:cNvPr id="23" name="Gráfico 22" descr="Papel">
            <a:extLst>
              <a:ext uri="{FF2B5EF4-FFF2-40B4-BE49-F238E27FC236}">
                <a16:creationId xmlns:a16="http://schemas.microsoft.com/office/drawing/2014/main" xmlns="" id="{ABD9C59F-9870-A641-9865-C12DABC0A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4537" y="4698602"/>
            <a:ext cx="914400" cy="9144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25604"/>
            <a:ext cx="4288185" cy="813000"/>
          </a:xfrm>
        </p:spPr>
        <p:txBody>
          <a:bodyPr/>
          <a:lstStyle/>
          <a:p>
            <a:r>
              <a:rPr lang="es-CL" sz="3200" dirty="0"/>
              <a:t>YA HEMOS DOCUMENTADO: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D7C9AFE-7BC2-7F4D-A388-D0F2E0CC00B6}"/>
              </a:ext>
            </a:extLst>
          </p:cNvPr>
          <p:cNvSpPr/>
          <p:nvPr/>
        </p:nvSpPr>
        <p:spPr>
          <a:xfrm>
            <a:off x="1178936" y="1751428"/>
            <a:ext cx="2839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accent1"/>
                </a:solidFill>
              </a:rPr>
              <a:t>El acta de reunión </a:t>
            </a:r>
            <a:r>
              <a:rPr lang="es-CL" dirty="0" err="1">
                <a:solidFill>
                  <a:schemeClr val="accent1"/>
                </a:solidFill>
              </a:rPr>
              <a:t>Kick</a:t>
            </a:r>
            <a:r>
              <a:rPr lang="es-CL" dirty="0">
                <a:solidFill>
                  <a:schemeClr val="accent1"/>
                </a:solidFill>
              </a:rPr>
              <a:t> Off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B7D6CF2-47DE-E043-AF15-29ECB40919E3}"/>
              </a:ext>
            </a:extLst>
          </p:cNvPr>
          <p:cNvSpPr/>
          <p:nvPr/>
        </p:nvSpPr>
        <p:spPr>
          <a:xfrm>
            <a:off x="1178936" y="2827327"/>
            <a:ext cx="3089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accent2"/>
                </a:solidFill>
              </a:rPr>
              <a:t>El acta de Constitución de proyecto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D589E2F-2F4C-9542-BF56-595929DDDBD6}"/>
              </a:ext>
            </a:extLst>
          </p:cNvPr>
          <p:cNvSpPr/>
          <p:nvPr/>
        </p:nvSpPr>
        <p:spPr>
          <a:xfrm>
            <a:off x="1178936" y="3801437"/>
            <a:ext cx="2839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accent3"/>
                </a:solidFill>
              </a:rPr>
              <a:t>La Matriz de Clasificación</a:t>
            </a:r>
            <a:br>
              <a:rPr lang="es-CL" dirty="0">
                <a:solidFill>
                  <a:schemeClr val="accent3"/>
                </a:solidFill>
              </a:rPr>
            </a:br>
            <a:r>
              <a:rPr lang="es-CL" dirty="0">
                <a:solidFill>
                  <a:schemeClr val="accent3"/>
                </a:solidFill>
              </a:rPr>
              <a:t>de Requisitos Generales</a:t>
            </a:r>
          </a:p>
        </p:txBody>
      </p:sp>
      <p:pic>
        <p:nvPicPr>
          <p:cNvPr id="9" name="Gráfico 8" descr="Documento">
            <a:extLst>
              <a:ext uri="{FF2B5EF4-FFF2-40B4-BE49-F238E27FC236}">
                <a16:creationId xmlns:a16="http://schemas.microsoft.com/office/drawing/2014/main" xmlns="" id="{E7BC0162-D3B2-A748-B2CE-9618ED7000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64537" y="1418881"/>
            <a:ext cx="914400" cy="914400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xmlns="" id="{C01FBEB7-B68D-F343-8C79-0E9FB4FD6A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64537" y="2512364"/>
            <a:ext cx="914400" cy="914400"/>
          </a:xfrm>
          <a:prstGeom prst="rect">
            <a:avLst/>
          </a:prstGeom>
        </p:spPr>
      </p:pic>
      <p:pic>
        <p:nvPicPr>
          <p:cNvPr id="11" name="Gráfico 10" descr="Lista de comprobación">
            <a:extLst>
              <a:ext uri="{FF2B5EF4-FFF2-40B4-BE49-F238E27FC236}">
                <a16:creationId xmlns:a16="http://schemas.microsoft.com/office/drawing/2014/main" xmlns="" id="{2A5AA63E-3A20-DB4B-BFAF-5DD882F81F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64537" y="3605847"/>
            <a:ext cx="914400" cy="9144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9599305D-37D6-D14E-9C63-1C2F4F85A8BF}"/>
              </a:ext>
            </a:extLst>
          </p:cNvPr>
          <p:cNvSpPr/>
          <p:nvPr/>
        </p:nvSpPr>
        <p:spPr>
          <a:xfrm>
            <a:off x="1178936" y="5074037"/>
            <a:ext cx="24681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accent4"/>
                </a:solidFill>
              </a:rPr>
              <a:t>Los Casos de Uso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0379B17B-4C12-3941-B980-B94539004E3E}"/>
              </a:ext>
            </a:extLst>
          </p:cNvPr>
          <p:cNvSpPr/>
          <p:nvPr/>
        </p:nvSpPr>
        <p:spPr>
          <a:xfrm>
            <a:off x="1104375" y="6036943"/>
            <a:ext cx="2542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dirty="0">
                <a:solidFill>
                  <a:schemeClr val="tx2"/>
                </a:solidFill>
              </a:rPr>
              <a:t> La Planilla de requerimientos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7809A599-B94C-E54F-BE9E-E583B15D311F}"/>
              </a:ext>
            </a:extLst>
          </p:cNvPr>
          <p:cNvSpPr/>
          <p:nvPr/>
        </p:nvSpPr>
        <p:spPr>
          <a:xfrm>
            <a:off x="5690643" y="2212452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dirty="0">
                <a:solidFill>
                  <a:schemeClr val="accent5"/>
                </a:solidFill>
              </a:rPr>
              <a:t>La Interfaz de Usuario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760DD088-7F3C-1B47-8D58-E34F6F03F935}"/>
              </a:ext>
            </a:extLst>
          </p:cNvPr>
          <p:cNvSpPr/>
          <p:nvPr/>
        </p:nvSpPr>
        <p:spPr>
          <a:xfrm>
            <a:off x="5741929" y="333616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Diagrama EDT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1A92F050-7D3D-824D-89CA-8100F7DA83C8}"/>
              </a:ext>
            </a:extLst>
          </p:cNvPr>
          <p:cNvSpPr/>
          <p:nvPr/>
        </p:nvSpPr>
        <p:spPr>
          <a:xfrm>
            <a:off x="5690643" y="4400597"/>
            <a:ext cx="2605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dirty="0">
                <a:solidFill>
                  <a:schemeClr val="bg1">
                    <a:lumMod val="50000"/>
                  </a:schemeClr>
                </a:solidFill>
              </a:rPr>
              <a:t>Planilla EDT, tiempos y costos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45FC7E1F-C394-A645-AFFB-D4712B85770A}"/>
              </a:ext>
            </a:extLst>
          </p:cNvPr>
          <p:cNvSpPr/>
          <p:nvPr/>
        </p:nvSpPr>
        <p:spPr>
          <a:xfrm>
            <a:off x="5735678" y="5542749"/>
            <a:ext cx="2751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L" dirty="0">
                <a:solidFill>
                  <a:schemeClr val="accent6"/>
                </a:solidFill>
              </a:rPr>
              <a:t>Carta Gantt y control del cambio</a:t>
            </a:r>
          </a:p>
        </p:txBody>
      </p:sp>
      <p:pic>
        <p:nvPicPr>
          <p:cNvPr id="19" name="Gráfico 18" descr="Hombre">
            <a:extLst>
              <a:ext uri="{FF2B5EF4-FFF2-40B4-BE49-F238E27FC236}">
                <a16:creationId xmlns:a16="http://schemas.microsoft.com/office/drawing/2014/main" xmlns="" id="{8DFBE72E-AD69-E64D-98EF-F02BC91F57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99008" y="4910392"/>
            <a:ext cx="448157" cy="448157"/>
          </a:xfrm>
          <a:prstGeom prst="rect">
            <a:avLst/>
          </a:prstGeom>
        </p:spPr>
      </p:pic>
      <p:pic>
        <p:nvPicPr>
          <p:cNvPr id="21" name="Gráfico 20" descr="Volver RTL">
            <a:extLst>
              <a:ext uri="{FF2B5EF4-FFF2-40B4-BE49-F238E27FC236}">
                <a16:creationId xmlns:a16="http://schemas.microsoft.com/office/drawing/2014/main" xmlns="" id="{D351C25E-5BAF-CF4E-B7DB-1D297AF122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rot="21006074">
            <a:off x="545441" y="5134518"/>
            <a:ext cx="395975" cy="395975"/>
          </a:xfrm>
          <a:prstGeom prst="rect">
            <a:avLst/>
          </a:prstGeom>
        </p:spPr>
      </p:pic>
      <p:pic>
        <p:nvPicPr>
          <p:cNvPr id="31" name="Gráfico 30" descr="Ventana del explorador">
            <a:extLst>
              <a:ext uri="{FF2B5EF4-FFF2-40B4-BE49-F238E27FC236}">
                <a16:creationId xmlns:a16="http://schemas.microsoft.com/office/drawing/2014/main" xmlns="" id="{C9D59DC9-AFA8-DC43-864A-71FEFB6129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732207" y="1751428"/>
            <a:ext cx="788970" cy="1229827"/>
          </a:xfrm>
          <a:prstGeom prst="rect">
            <a:avLst/>
          </a:prstGeom>
        </p:spPr>
      </p:pic>
      <p:pic>
        <p:nvPicPr>
          <p:cNvPr id="33" name="Gráfico 32" descr="Jerarquía">
            <a:extLst>
              <a:ext uri="{FF2B5EF4-FFF2-40B4-BE49-F238E27FC236}">
                <a16:creationId xmlns:a16="http://schemas.microsoft.com/office/drawing/2014/main" xmlns="" id="{8616A1E1-43FC-7D4C-AD3F-F515C0D123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870849" y="3213672"/>
            <a:ext cx="487599" cy="637311"/>
          </a:xfrm>
          <a:prstGeom prst="rect">
            <a:avLst/>
          </a:prstGeom>
        </p:spPr>
      </p:pic>
      <p:pic>
        <p:nvPicPr>
          <p:cNvPr id="36" name="Gráfico 35" descr="Lista">
            <a:extLst>
              <a:ext uri="{FF2B5EF4-FFF2-40B4-BE49-F238E27FC236}">
                <a16:creationId xmlns:a16="http://schemas.microsoft.com/office/drawing/2014/main" xmlns="" id="{CFD66D0A-E97D-CB43-9325-5B87DCE634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51090" y="5733631"/>
            <a:ext cx="914400" cy="9144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xmlns="" id="{647FD9B3-8977-4348-A248-F27700409D6B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2358" y="5289720"/>
            <a:ext cx="632156" cy="86974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xmlns="" id="{BC6E1BD4-F008-724D-BB51-F161A46E6023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816" y="4068665"/>
            <a:ext cx="1017240" cy="9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729</Words>
  <Application>Microsoft Office PowerPoint</Application>
  <PresentationFormat>Presentación en pantalla (4:3)</PresentationFormat>
  <Paragraphs>50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Franklin Gothic</vt:lpstr>
      <vt:lpstr>Roboto</vt:lpstr>
      <vt:lpstr>Calibri</vt:lpstr>
      <vt:lpstr>Roboto Condensed</vt:lpstr>
      <vt:lpstr>Bebas Neue</vt:lpstr>
      <vt:lpstr>Arial Unicode MS</vt:lpstr>
      <vt:lpstr>Roboto Mono</vt:lpstr>
      <vt:lpstr>Arial</vt:lpstr>
      <vt:lpstr>Tema de Office</vt:lpstr>
      <vt:lpstr>ESPECIFICACIÓN DE REQUISITOS DE SOFTWARE</vt:lpstr>
      <vt:lpstr>IMPORTANCIA DE LA DOCUMENTACIÓN</vt:lpstr>
      <vt:lpstr>IMPORTANCIA DE LA DOCUMENTACIÓN</vt:lpstr>
      <vt:lpstr>¿PORQUÉ DOCUMENTAR?</vt:lpstr>
      <vt:lpstr>DOCUMENTACIÓN PARA DESARROLLADORES</vt:lpstr>
      <vt:lpstr>DOCUMENTACIÓN PARA USUARIOS FINALES</vt:lpstr>
      <vt:lpstr>INFORME ERS</vt:lpstr>
      <vt:lpstr>QUÉ ES EL ERS</vt:lpstr>
      <vt:lpstr>YA HEMOS DOCUMENTADO:</vt:lpstr>
      <vt:lpstr>APLICANDO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35</cp:revision>
  <dcterms:modified xsi:type="dcterms:W3CDTF">2020-01-22T02:27:52Z</dcterms:modified>
</cp:coreProperties>
</file>